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6" r:id="rId3"/>
    <p:sldId id="259" r:id="rId4"/>
    <p:sldId id="263" r:id="rId5"/>
    <p:sldId id="258" r:id="rId6"/>
    <p:sldId id="261" r:id="rId7"/>
    <p:sldId id="264" r:id="rId8"/>
    <p:sldId id="262" r:id="rId9"/>
  </p:sldIdLst>
  <p:sldSz cx="6858000" cy="9144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2" autoAdjust="0"/>
    <p:restoredTop sz="94578" autoAdjust="0"/>
  </p:normalViewPr>
  <p:slideViewPr>
    <p:cSldViewPr>
      <p:cViewPr>
        <p:scale>
          <a:sx n="143" d="100"/>
          <a:sy n="143" d="100"/>
        </p:scale>
        <p:origin x="872" y="-10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645"/>
          </a:xfrm>
          <a:prstGeom prst="rect">
            <a:avLst/>
          </a:prstGeom>
        </p:spPr>
        <p:txBody>
          <a:bodyPr vert="horz" lIns="92376" tIns="46188" rIns="92376" bIns="46188" rtlCol="0"/>
          <a:lstStyle>
            <a:lvl1pPr algn="r">
              <a:defRPr sz="1200"/>
            </a:lvl1pPr>
          </a:lstStyle>
          <a:p>
            <a:fld id="{EA29F382-A27F-4865-A23B-C5EA37820B53}" type="datetimeFigureOut">
              <a:rPr lang="en-US" smtClean="0"/>
              <a:pPr/>
              <a:t>10/10/17</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76" tIns="46188" rIns="92376" bIns="46188"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69653"/>
            <a:ext cx="3004820" cy="461645"/>
          </a:xfrm>
          <a:prstGeom prst="rect">
            <a:avLst/>
          </a:prstGeom>
        </p:spPr>
        <p:txBody>
          <a:bodyPr vert="horz" lIns="92376" tIns="46188" rIns="92376" bIns="46188" rtlCol="0" anchor="b"/>
          <a:lstStyle>
            <a:lvl1pPr algn="r">
              <a:defRPr sz="1200"/>
            </a:lvl1pPr>
          </a:lstStyle>
          <a:p>
            <a:fld id="{AB87F1AD-377B-4E0C-9FF9-2A180468398E}" type="slidenum">
              <a:rPr lang="en-US" smtClean="0"/>
              <a:pPr/>
              <a:t>‹#›</a:t>
            </a:fld>
            <a:endParaRPr lang="en-US"/>
          </a:p>
        </p:txBody>
      </p:sp>
    </p:spTree>
    <p:extLst>
      <p:ext uri="{BB962C8B-B14F-4D97-AF65-F5344CB8AC3E}">
        <p14:creationId xmlns:p14="http://schemas.microsoft.com/office/powerpoint/2010/main" val="2729889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76" tIns="46188" rIns="92376" bIns="46188" rtlCol="0"/>
          <a:lstStyle>
            <a:lvl1pPr algn="r">
              <a:defRPr sz="1200"/>
            </a:lvl1pPr>
          </a:lstStyle>
          <a:p>
            <a:fld id="{9D7F0B2F-0BAA-4236-B3B2-1BD8813F6FD4}" type="datetimeFigureOut">
              <a:rPr lang="en-US" smtClean="0"/>
              <a:pPr/>
              <a:t>10/10/17</a:t>
            </a:fld>
            <a:endParaRPr lang="en-US"/>
          </a:p>
        </p:txBody>
      </p:sp>
      <p:sp>
        <p:nvSpPr>
          <p:cNvPr id="4" name="Slide Image Placeholder 3"/>
          <p:cNvSpPr>
            <a:spLocks noGrp="1" noRot="1" noChangeAspect="1"/>
          </p:cNvSpPr>
          <p:nvPr>
            <p:ph type="sldImg" idx="2"/>
          </p:nvPr>
        </p:nvSpPr>
        <p:spPr>
          <a:xfrm>
            <a:off x="2170113" y="692150"/>
            <a:ext cx="2593975" cy="3462338"/>
          </a:xfrm>
          <a:prstGeom prst="rect">
            <a:avLst/>
          </a:prstGeom>
          <a:noFill/>
          <a:ln w="12700">
            <a:solidFill>
              <a:prstClr val="black"/>
            </a:solidFill>
          </a:ln>
        </p:spPr>
        <p:txBody>
          <a:bodyPr vert="horz" lIns="92376" tIns="46188" rIns="92376" bIns="46188"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6" tIns="46188" rIns="92376" bIns="461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6" tIns="46188" rIns="92376"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2376" tIns="46188" rIns="92376" bIns="46188" rtlCol="0" anchor="b"/>
          <a:lstStyle>
            <a:lvl1pPr algn="r">
              <a:defRPr sz="1200"/>
            </a:lvl1pPr>
          </a:lstStyle>
          <a:p>
            <a:fld id="{A2A85A3B-6002-46B6-93CB-43F720D95795}" type="slidenum">
              <a:rPr lang="en-US" smtClean="0"/>
              <a:pPr/>
              <a:t>‹#›</a:t>
            </a:fld>
            <a:endParaRPr lang="en-US"/>
          </a:p>
        </p:txBody>
      </p:sp>
    </p:spTree>
    <p:extLst>
      <p:ext uri="{BB962C8B-B14F-4D97-AF65-F5344CB8AC3E}">
        <p14:creationId xmlns:p14="http://schemas.microsoft.com/office/powerpoint/2010/main" val="329402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85A3B-6002-46B6-93CB-43F720D9579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4</a:t>
            </a:fld>
            <a:endParaRPr lang="en-US"/>
          </a:p>
        </p:txBody>
      </p:sp>
    </p:spTree>
    <p:extLst>
      <p:ext uri="{BB962C8B-B14F-4D97-AF65-F5344CB8AC3E}">
        <p14:creationId xmlns:p14="http://schemas.microsoft.com/office/powerpoint/2010/main" val="161018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85A3B-6002-46B6-93CB-43F720D957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85A3B-6002-46B6-93CB-43F720D95795}" type="slidenum">
              <a:rPr lang="en-US" smtClean="0"/>
              <a:pPr/>
              <a:t>7</a:t>
            </a:fld>
            <a:endParaRPr lang="en-US"/>
          </a:p>
        </p:txBody>
      </p:sp>
    </p:spTree>
    <p:extLst>
      <p:ext uri="{BB962C8B-B14F-4D97-AF65-F5344CB8AC3E}">
        <p14:creationId xmlns:p14="http://schemas.microsoft.com/office/powerpoint/2010/main" val="163487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0113" y="692150"/>
            <a:ext cx="2593975" cy="34623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57EC5-3B62-41A9-B926-E6899879EB06}" type="datetimeFigureOut">
              <a:rPr lang="en-US" smtClean="0"/>
              <a:pPr/>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57EC5-3B62-41A9-B926-E6899879EB06}" type="datetimeFigureOut">
              <a:rPr lang="en-US" smtClean="0"/>
              <a:pPr/>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57EC5-3B62-41A9-B926-E6899879EB06}" type="datetimeFigureOut">
              <a:rPr lang="en-US" smtClean="0"/>
              <a:pPr/>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57EC5-3B62-41A9-B926-E6899879EB06}" type="datetimeFigureOut">
              <a:rPr lang="en-US" smtClean="0"/>
              <a:pPr/>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7EC5-3B62-41A9-B926-E6899879EB06}" type="datetimeFigureOut">
              <a:rPr lang="en-US" smtClean="0"/>
              <a:pPr/>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7EC5-3B62-41A9-B926-E6899879EB06}" type="datetimeFigureOut">
              <a:rPr lang="en-US" smtClean="0"/>
              <a:pPr/>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7EC5-3B62-41A9-B926-E6899879EB06}" type="datetimeFigureOut">
              <a:rPr lang="en-US" smtClean="0"/>
              <a:pPr/>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0257EC5-3B62-41A9-B926-E6899879EB06}" type="datetimeFigureOut">
              <a:rPr lang="en-US" smtClean="0"/>
              <a:pPr/>
              <a:t>10/10/17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91E00BC-18E0-4550-9BB1-32F97C0518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Sharklet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179" y="1883096"/>
            <a:ext cx="6172200" cy="3005941"/>
          </a:xfrm>
        </p:spPr>
      </p:pic>
      <p:sp>
        <p:nvSpPr>
          <p:cNvPr id="4" name="TextBox 3"/>
          <p:cNvSpPr txBox="1"/>
          <p:nvPr/>
        </p:nvSpPr>
        <p:spPr>
          <a:xfrm>
            <a:off x="325179" y="5251787"/>
            <a:ext cx="3733800" cy="2308324"/>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Steps, Content &amp; Hints</a:t>
            </a:r>
          </a:p>
          <a:p>
            <a:endParaRPr lang="en-US" sz="1200" dirty="0" smtClean="0"/>
          </a:p>
          <a:p>
            <a:r>
              <a:rPr lang="en-US" sz="1200" dirty="0" smtClean="0">
                <a:solidFill>
                  <a:schemeClr val="bg1"/>
                </a:solidFill>
              </a:rPr>
              <a:t>Main directions and content for the activity are in the boxes to the left with the orange border, like this one.</a:t>
            </a:r>
          </a:p>
          <a:p>
            <a:endParaRPr lang="en-US" sz="1200" dirty="0" smtClean="0"/>
          </a:p>
          <a:p>
            <a:r>
              <a:rPr lang="en-US" sz="1200" dirty="0" smtClean="0"/>
              <a:t>In a classroom setting, you will lead the students through the activity with a series of questions, the students’ own responses and brief explanations.</a:t>
            </a:r>
          </a:p>
          <a:p>
            <a:endParaRPr lang="en-US" sz="1200" dirty="0" smtClean="0"/>
          </a:p>
          <a:p>
            <a:r>
              <a:rPr lang="en-US" sz="1200" dirty="0" smtClean="0"/>
              <a:t>Whenever possible, find and affirm what’s right about the students’ answers.</a:t>
            </a:r>
          </a:p>
          <a:p>
            <a:endParaRPr lang="en-US" sz="1200" dirty="0" smtClean="0"/>
          </a:p>
        </p:txBody>
      </p:sp>
      <p:sp>
        <p:nvSpPr>
          <p:cNvPr id="5" name="Rounded Rectangular Callout 4"/>
          <p:cNvSpPr/>
          <p:nvPr/>
        </p:nvSpPr>
        <p:spPr>
          <a:xfrm>
            <a:off x="4363779" y="5401235"/>
            <a:ext cx="2133600" cy="3200400"/>
          </a:xfrm>
          <a:prstGeom prst="wedgeRoundRectCallout">
            <a:avLst>
              <a:gd name="adj1" fmla="val -74000"/>
              <a:gd name="adj2" fmla="val -3628"/>
              <a:gd name="adj3" fmla="val 16667"/>
            </a:avLst>
          </a:prstGeom>
          <a:solidFill>
            <a:schemeClr val="tx1"/>
          </a:solid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Questions in Context:</a:t>
            </a:r>
          </a:p>
          <a:p>
            <a:r>
              <a:rPr lang="en-US" sz="1100" b="1" i="1" dirty="0" smtClean="0">
                <a:solidFill>
                  <a:schemeClr val="bg1"/>
                </a:solidFill>
              </a:rPr>
              <a:t>Do you remember something better when you are asked to  think about it?</a:t>
            </a:r>
            <a:endParaRPr lang="en-US" sz="1100" i="1" dirty="0" smtClean="0">
              <a:solidFill>
                <a:schemeClr val="bg1"/>
              </a:solidFill>
            </a:endParaRPr>
          </a:p>
          <a:p>
            <a:endParaRPr lang="en-US" sz="1100" b="1" dirty="0" smtClean="0">
              <a:solidFill>
                <a:schemeClr val="bg1"/>
              </a:solidFill>
            </a:endParaRPr>
          </a:p>
          <a:p>
            <a:r>
              <a:rPr lang="en-US" sz="1100" dirty="0" smtClean="0">
                <a:solidFill>
                  <a:schemeClr val="bg1"/>
                </a:solidFill>
              </a:rPr>
              <a:t>On the right, in the conversation bubble outlined in yellow, are  guiding questions that you should ask the students during the associated step. </a:t>
            </a:r>
          </a:p>
          <a:p>
            <a:endParaRPr lang="en-US" sz="1100" b="1" dirty="0" smtClean="0">
              <a:solidFill>
                <a:schemeClr val="bg1"/>
              </a:solidFill>
            </a:endParaRPr>
          </a:p>
          <a:p>
            <a:r>
              <a:rPr lang="en-US" sz="1100" b="1" dirty="0" smtClean="0">
                <a:solidFill>
                  <a:schemeClr val="bg1"/>
                </a:solidFill>
              </a:rPr>
              <a:t>Each question should be asked separately – and a short amount of time should be allowed for responses.</a:t>
            </a:r>
          </a:p>
        </p:txBody>
      </p:sp>
      <p:sp>
        <p:nvSpPr>
          <p:cNvPr id="7"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8" name="TextBox 7"/>
          <p:cNvSpPr txBox="1"/>
          <p:nvPr/>
        </p:nvSpPr>
        <p:spPr>
          <a:xfrm>
            <a:off x="342900" y="4889037"/>
            <a:ext cx="2400300" cy="246221"/>
          </a:xfrm>
          <a:prstGeom prst="rect">
            <a:avLst/>
          </a:prstGeom>
          <a:noFill/>
        </p:spPr>
        <p:txBody>
          <a:bodyPr wrap="square" rtlCol="0">
            <a:spAutoFit/>
          </a:bodyPr>
          <a:lstStyle/>
          <a:p>
            <a:r>
              <a:rPr lang="en-US" sz="1000" dirty="0" smtClean="0"/>
              <a:t>Image: Albert </a:t>
            </a:r>
            <a:r>
              <a:rPr lang="en-US" sz="1000" dirty="0" err="1" smtClean="0"/>
              <a:t>Kok</a:t>
            </a:r>
            <a:r>
              <a:rPr lang="en-US" sz="1000" dirty="0" smtClean="0"/>
              <a:t>/Creative Commons</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37338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Green Chemistry Introduction: </a:t>
            </a:r>
          </a:p>
          <a:p>
            <a:r>
              <a:rPr lang="en-US" sz="1200" b="1" dirty="0" smtClean="0"/>
              <a:t>Defining Green Chemistry</a:t>
            </a:r>
          </a:p>
          <a:p>
            <a:endParaRPr lang="en-US" sz="1200" dirty="0" smtClean="0"/>
          </a:p>
          <a:p>
            <a:r>
              <a:rPr lang="en-US" sz="1200" dirty="0" smtClean="0">
                <a:solidFill>
                  <a:schemeClr val="bg1"/>
                </a:solidFill>
              </a:rPr>
              <a:t>Have students work in pairs for 30 seconds to come up with a definition for green chemistry. Break down the  meaning of both words.</a:t>
            </a:r>
          </a:p>
          <a:p>
            <a:endParaRPr lang="en-US" sz="1200" dirty="0" smtClean="0"/>
          </a:p>
          <a:p>
            <a:r>
              <a:rPr lang="en-US" sz="1200" dirty="0" smtClean="0"/>
              <a:t>Establish that Chemistry is the science of making products.</a:t>
            </a:r>
          </a:p>
          <a:p>
            <a:endParaRPr lang="en-US" sz="1200" dirty="0" smtClean="0"/>
          </a:p>
          <a:p>
            <a:r>
              <a:rPr lang="en-US" sz="1200" dirty="0" smtClean="0"/>
              <a:t>Eco-friendly, good for the environment, sustainable.</a:t>
            </a:r>
          </a:p>
          <a:p>
            <a:endParaRPr lang="en-US" sz="1200" dirty="0" smtClean="0"/>
          </a:p>
        </p:txBody>
      </p:sp>
      <p:sp>
        <p:nvSpPr>
          <p:cNvPr id="5" name="TextBox 4"/>
          <p:cNvSpPr txBox="1"/>
          <p:nvPr/>
        </p:nvSpPr>
        <p:spPr>
          <a:xfrm>
            <a:off x="381000" y="2743200"/>
            <a:ext cx="3733800"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What do chemists do</a:t>
            </a:r>
            <a:r>
              <a:rPr lang="en-US" sz="1200" dirty="0" smtClean="0"/>
              <a:t>?</a:t>
            </a:r>
          </a:p>
          <a:p>
            <a:endParaRPr lang="en-US" sz="1200" dirty="0" smtClean="0"/>
          </a:p>
          <a:p>
            <a:r>
              <a:rPr lang="en-US" sz="1200" i="1" dirty="0" smtClean="0">
                <a:solidFill>
                  <a:schemeClr val="bg1"/>
                </a:solidFill>
              </a:rPr>
              <a:t>Use wait time .  Build off of their prior knowledge. Acknowledge student responses and prompt them for more information.  Control the conversation by asking for a certain number of answers.</a:t>
            </a:r>
          </a:p>
          <a:p>
            <a:endParaRPr lang="en-US" sz="1200" dirty="0" smtClean="0"/>
          </a:p>
          <a:p>
            <a:r>
              <a:rPr lang="en-US" sz="1200" dirty="0" smtClean="0"/>
              <a:t>Chemists are inventors. They help to design just about every product out there.</a:t>
            </a:r>
          </a:p>
          <a:p>
            <a:endParaRPr lang="en-US" sz="1200" dirty="0" smtClean="0"/>
          </a:p>
          <a:p>
            <a:r>
              <a:rPr lang="en-US" sz="1200" dirty="0" smtClean="0"/>
              <a:t>Traditionally chemists were not taught about the environmental impact or toxicology. We have had many advances and helpful inventions but we have also had inventions that have caused harm to the environment. Green chemists design products taking into account the entire process, energy efficiency, renewable resources, the product itself along with the end-of-life impact of the product.</a:t>
            </a:r>
          </a:p>
        </p:txBody>
      </p:sp>
      <p:sp>
        <p:nvSpPr>
          <p:cNvPr id="6" name="TextBox 5"/>
          <p:cNvSpPr txBox="1"/>
          <p:nvPr/>
        </p:nvSpPr>
        <p:spPr>
          <a:xfrm>
            <a:off x="381000" y="6553200"/>
            <a:ext cx="37338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Set the Scene: </a:t>
            </a:r>
          </a:p>
          <a:p>
            <a:r>
              <a:rPr lang="en-US" sz="1200" b="1" dirty="0" smtClean="0"/>
              <a:t>Connect the Dots &amp; Introduce the Activity Topic</a:t>
            </a:r>
          </a:p>
          <a:p>
            <a:endParaRPr lang="en-US" sz="1200" dirty="0" smtClean="0"/>
          </a:p>
          <a:p>
            <a:r>
              <a:rPr lang="en-US" sz="1200" i="1" dirty="0" smtClean="0">
                <a:solidFill>
                  <a:schemeClr val="bg1"/>
                </a:solidFill>
              </a:rPr>
              <a:t>Connect the dots for them: they are the future scientists who will help to discover and invent solutions to our environmental challenges.</a:t>
            </a:r>
          </a:p>
          <a:p>
            <a:endParaRPr lang="en-US" sz="1200" i="1" dirty="0" smtClean="0">
              <a:solidFill>
                <a:schemeClr val="bg1"/>
              </a:solidFill>
            </a:endParaRPr>
          </a:p>
          <a:p>
            <a:r>
              <a:rPr lang="en-US" sz="1200" dirty="0" smtClean="0"/>
              <a:t>Introduce the 3 criteria of Green Chemistry: </a:t>
            </a:r>
          </a:p>
          <a:p>
            <a:r>
              <a:rPr lang="en-US" sz="1200" dirty="0" smtClean="0"/>
              <a:t>Safety, Cost and Performance. </a:t>
            </a:r>
          </a:p>
        </p:txBody>
      </p:sp>
      <p:sp>
        <p:nvSpPr>
          <p:cNvPr id="8" name="Rounded Rectangular Callout 7"/>
          <p:cNvSpPr/>
          <p:nvPr/>
        </p:nvSpPr>
        <p:spPr>
          <a:xfrm>
            <a:off x="4419600" y="304800"/>
            <a:ext cx="2133600" cy="1524000"/>
          </a:xfrm>
          <a:prstGeom prst="wedgeRoundRectCallout">
            <a:avLst>
              <a:gd name="adj1" fmla="val -80770"/>
              <a:gd name="adj2" fmla="val 1472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What is Chemistry? What does chemistry mean to you? Do you think of good things or bad things? Who has heard of companies going green?  What does that mean?</a:t>
            </a:r>
          </a:p>
          <a:p>
            <a:endParaRPr lang="en-US" sz="1100" dirty="0" smtClean="0">
              <a:solidFill>
                <a:schemeClr val="bg1"/>
              </a:solidFill>
            </a:endParaRPr>
          </a:p>
        </p:txBody>
      </p:sp>
      <p:sp>
        <p:nvSpPr>
          <p:cNvPr id="7" name="Rounded Rectangular Callout 6"/>
          <p:cNvSpPr/>
          <p:nvPr/>
        </p:nvSpPr>
        <p:spPr>
          <a:xfrm>
            <a:off x="4419600" y="3733800"/>
            <a:ext cx="2209800" cy="1828800"/>
          </a:xfrm>
          <a:prstGeom prst="wedgeRoundRectCallout">
            <a:avLst>
              <a:gd name="adj1" fmla="val -84433"/>
              <a:gd name="adj2" fmla="val -4435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Is there anything in this room that a chemist invented? What about the desks, paint, floor, etc.</a:t>
            </a:r>
          </a:p>
          <a:p>
            <a:endParaRPr lang="en-US" sz="1100" dirty="0" smtClean="0">
              <a:solidFill>
                <a:schemeClr val="bg1"/>
              </a:solidFill>
            </a:endParaRPr>
          </a:p>
          <a:p>
            <a:r>
              <a:rPr lang="en-US" sz="1100" dirty="0" smtClean="0">
                <a:solidFill>
                  <a:schemeClr val="bg1"/>
                </a:solidFill>
              </a:rPr>
              <a:t>Who has taken medicine? Does anyone use an iPod or an mp3 player? What about a computer or a cell phone?</a:t>
            </a:r>
          </a:p>
        </p:txBody>
      </p:sp>
      <p:sp>
        <p:nvSpPr>
          <p:cNvPr id="13" name="Rounded Rectangular Callout 12"/>
          <p:cNvSpPr/>
          <p:nvPr/>
        </p:nvSpPr>
        <p:spPr>
          <a:xfrm>
            <a:off x="4419600" y="2209800"/>
            <a:ext cx="2133600" cy="1295400"/>
          </a:xfrm>
          <a:prstGeom prst="wedgeRoundRectCallout">
            <a:avLst>
              <a:gd name="adj1" fmla="val -78484"/>
              <a:gd name="adj2" fmla="val -6031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Green chemistry is pollution prevention at the molecular level, the basic design stage.  So what is it that chemists do?</a:t>
            </a:r>
            <a:endParaRPr lang="en-US" sz="1050" dirty="0" smtClean="0">
              <a:solidFill>
                <a:schemeClr val="bg1"/>
              </a:solidFill>
            </a:endParaRPr>
          </a:p>
        </p:txBody>
      </p:sp>
      <p:sp>
        <p:nvSpPr>
          <p:cNvPr id="10" name="Rounded Rectangular Callout 9"/>
          <p:cNvSpPr/>
          <p:nvPr/>
        </p:nvSpPr>
        <p:spPr>
          <a:xfrm>
            <a:off x="4419600" y="6159520"/>
            <a:ext cx="2209800" cy="1981200"/>
          </a:xfrm>
          <a:prstGeom prst="wedgeRoundRectCallout">
            <a:avLst>
              <a:gd name="adj1" fmla="val -81521"/>
              <a:gd name="adj2" fmla="val 37925"/>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dirty="0">
                <a:solidFill>
                  <a:schemeClr val="bg1"/>
                </a:solidFill>
              </a:rPr>
              <a:t>Would you buy a “traditional” cleaner that costs $1 or a “safer” cleaner that costs $5 for the same bottle size?</a:t>
            </a:r>
          </a:p>
          <a:p>
            <a:pPr fontAlgn="auto">
              <a:spcBef>
                <a:spcPts val="0"/>
              </a:spcBef>
              <a:spcAft>
                <a:spcPts val="0"/>
              </a:spcAft>
              <a:defRPr/>
            </a:pPr>
            <a:r>
              <a:rPr lang="en-US" sz="1100" dirty="0">
                <a:solidFill>
                  <a:schemeClr val="bg1"/>
                </a:solidFill>
              </a:rPr>
              <a:t>Would you buy a “traditional cleaner” that cleans well, or a “safer” cleaner that leaves streaks behind?</a:t>
            </a:r>
          </a:p>
          <a:p>
            <a:pPr fontAlgn="auto">
              <a:spcBef>
                <a:spcPts val="0"/>
              </a:spcBef>
              <a:spcAft>
                <a:spcPts val="0"/>
              </a:spcAft>
              <a:defRPr/>
            </a:pPr>
            <a:r>
              <a:rPr lang="en-US" sz="1100" dirty="0">
                <a:solidFill>
                  <a:schemeClr val="bg1"/>
                </a:solidFill>
              </a:rPr>
              <a:t>Green chemists think about safety, cost and performance in their product design</a:t>
            </a:r>
          </a:p>
        </p:txBody>
      </p:sp>
      <p:sp>
        <p:nvSpPr>
          <p:cNvPr id="9"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3733800" cy="5466576"/>
          </a:xfrm>
          <a:prstGeom prst="roundRect">
            <a:avLst>
              <a:gd name="adj" fmla="val 10930"/>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r>
              <a:rPr lang="en-US" sz="1400" b="1" dirty="0" smtClean="0"/>
              <a:t>Introduce biomimicry:</a:t>
            </a:r>
          </a:p>
          <a:p>
            <a:pPr marL="342900" indent="-342900"/>
            <a:endParaRPr lang="en-US" sz="1400" b="1" dirty="0" smtClean="0"/>
          </a:p>
          <a:p>
            <a:pPr marL="342900" indent="-342900"/>
            <a:r>
              <a:rPr lang="en-US" sz="1400" dirty="0" smtClean="0"/>
              <a:t>Ask group if they have ever heard of </a:t>
            </a:r>
            <a:r>
              <a:rPr lang="en-US" sz="1400" i="1" dirty="0" smtClean="0"/>
              <a:t>biomimicry</a:t>
            </a:r>
            <a:r>
              <a:rPr lang="en-US" sz="1400" dirty="0" smtClean="0"/>
              <a:t>.</a:t>
            </a:r>
          </a:p>
          <a:p>
            <a:pPr marL="342900" indent="-342900"/>
            <a:endParaRPr lang="en-US" sz="1400" dirty="0"/>
          </a:p>
          <a:p>
            <a:pPr lvl="0"/>
            <a:r>
              <a:rPr lang="en-US" sz="1400" dirty="0" smtClean="0"/>
              <a:t>Break down into two parts</a:t>
            </a:r>
          </a:p>
          <a:p>
            <a:pPr lvl="0"/>
            <a:r>
              <a:rPr lang="en-US" sz="1400" dirty="0"/>
              <a:t>	</a:t>
            </a:r>
            <a:r>
              <a:rPr lang="en-US" sz="1400" dirty="0" smtClean="0"/>
              <a:t>Bio </a:t>
            </a:r>
            <a:r>
              <a:rPr lang="en-US" sz="1400" dirty="0"/>
              <a:t>= life</a:t>
            </a:r>
          </a:p>
          <a:p>
            <a:pPr lvl="0"/>
            <a:r>
              <a:rPr lang="en-US" sz="1400" dirty="0" smtClean="0"/>
              <a:t>	Mimicry </a:t>
            </a:r>
            <a:r>
              <a:rPr lang="en-US" sz="1400" dirty="0"/>
              <a:t>= to copy</a:t>
            </a:r>
          </a:p>
          <a:p>
            <a:pPr lvl="0"/>
            <a:r>
              <a:rPr lang="en-US" sz="1400" dirty="0"/>
              <a:t>Put them together and what do you get? Copying life. </a:t>
            </a:r>
          </a:p>
          <a:p>
            <a:pPr lvl="0"/>
            <a:endParaRPr lang="en-US" sz="1400" i="1" dirty="0" smtClean="0"/>
          </a:p>
          <a:p>
            <a:pPr lvl="0"/>
            <a:r>
              <a:rPr lang="en-US" sz="1400" i="1" dirty="0" smtClean="0"/>
              <a:t>Biomimicry </a:t>
            </a:r>
            <a:r>
              <a:rPr lang="en-US" sz="1400" i="1" dirty="0"/>
              <a:t>is taking inspiration from nature in the design of new technology</a:t>
            </a:r>
            <a:r>
              <a:rPr lang="en-US" sz="1400" dirty="0"/>
              <a:t>. </a:t>
            </a:r>
            <a:endParaRPr lang="en-US" sz="1400" dirty="0" smtClean="0"/>
          </a:p>
          <a:p>
            <a:pPr lvl="0"/>
            <a:endParaRPr lang="en-US" sz="1400" dirty="0"/>
          </a:p>
          <a:p>
            <a:pPr lvl="0"/>
            <a:r>
              <a:rPr lang="en-US" sz="1400" dirty="0" smtClean="0"/>
              <a:t>For </a:t>
            </a:r>
            <a:r>
              <a:rPr lang="en-US" sz="1400" dirty="0"/>
              <a:t>billions of years nature has been making really amazing materials and doing incredibly complex chemical reactions at normal pressure, normal temperature and without making any harmful waste. When we make materials and do reactions in the lab, often we use high temperature, high pressure and make all sorts of waste. Biomimicry can help us find new ideas for sustainable technologies in nature</a:t>
            </a:r>
            <a:r>
              <a:rPr lang="en-US" sz="1400" dirty="0" smtClean="0"/>
              <a:t>.</a:t>
            </a:r>
            <a:endParaRPr lang="en-US" sz="1400" dirty="0"/>
          </a:p>
        </p:txBody>
      </p:sp>
      <p:sp>
        <p:nvSpPr>
          <p:cNvPr id="5" name="TextBox 4"/>
          <p:cNvSpPr txBox="1"/>
          <p:nvPr/>
        </p:nvSpPr>
        <p:spPr>
          <a:xfrm>
            <a:off x="381000" y="6096000"/>
            <a:ext cx="3733800"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t>Biomimicry matching game</a:t>
            </a:r>
            <a:endParaRPr lang="en-US" sz="1400" dirty="0" smtClean="0"/>
          </a:p>
          <a:p>
            <a:endParaRPr lang="en-US" sz="1400" b="1" dirty="0"/>
          </a:p>
          <a:p>
            <a:r>
              <a:rPr lang="en-US" sz="1400" dirty="0" smtClean="0"/>
              <a:t>To get us all thinking like a green chemist who looks to nature for ideas, we are going to play a game! Each group will receive a stack of cards containing pictures of technologies and pictures of things in nature. As a group, your goal is to match the things from nature with the technologies they inspire! When the groups are done, we’ll go through your pairs as a group. Be ready to explain why you made the pairs you did!</a:t>
            </a:r>
          </a:p>
        </p:txBody>
      </p:sp>
      <p:sp>
        <p:nvSpPr>
          <p:cNvPr id="12" name="Rounded Rectangular Callout 11"/>
          <p:cNvSpPr/>
          <p:nvPr/>
        </p:nvSpPr>
        <p:spPr>
          <a:xfrm>
            <a:off x="4341159" y="297910"/>
            <a:ext cx="2209800" cy="2292890"/>
          </a:xfrm>
          <a:prstGeom prst="wedgeRoundRectCallout">
            <a:avLst>
              <a:gd name="adj1" fmla="val -95189"/>
              <a:gd name="adj2" fmla="val -954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Have any of you ever heard the word “biomimicry” before? What about “bio”? What does it mean to “mimic”? Have you ever heard someone say “stop mimicking me!” – what do they mean when they say that?</a:t>
            </a:r>
          </a:p>
          <a:p>
            <a:endParaRPr lang="en-US" sz="1100" dirty="0">
              <a:solidFill>
                <a:schemeClr val="bg1"/>
              </a:solidFill>
            </a:endParaRPr>
          </a:p>
          <a:p>
            <a:r>
              <a:rPr lang="en-US" sz="1100" dirty="0" smtClean="0">
                <a:solidFill>
                  <a:schemeClr val="bg1"/>
                </a:solidFill>
              </a:rPr>
              <a:t>So if “bio” means “life” and ”mimic” means “to copy”, then what might “biomimicry mean?</a:t>
            </a:r>
            <a:endParaRPr lang="en-US" sz="1100" dirty="0">
              <a:solidFill>
                <a:schemeClr val="bg1"/>
              </a:solidFill>
            </a:endParaRPr>
          </a:p>
        </p:txBody>
      </p:sp>
      <p:sp>
        <p:nvSpPr>
          <p:cNvPr id="13"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14" name="Rounded Rectangular Callout 13"/>
          <p:cNvSpPr/>
          <p:nvPr/>
        </p:nvSpPr>
        <p:spPr>
          <a:xfrm>
            <a:off x="4368053" y="4827494"/>
            <a:ext cx="2209800" cy="3810000"/>
          </a:xfrm>
          <a:prstGeom prst="wedgeRoundRectCallout">
            <a:avLst>
              <a:gd name="adj1" fmla="val -73283"/>
              <a:gd name="adj2" fmla="val -255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bg1"/>
                </a:solidFill>
              </a:rPr>
              <a:t>HELPFUL HINTS:</a:t>
            </a:r>
            <a:endParaRPr lang="en-US" sz="1100" dirty="0" smtClean="0">
              <a:solidFill>
                <a:schemeClr val="bg1"/>
              </a:solidFill>
            </a:endParaRPr>
          </a:p>
          <a:p>
            <a:pPr algn="ctr"/>
            <a:endParaRPr lang="en-US" sz="1100" b="1" dirty="0">
              <a:solidFill>
                <a:schemeClr val="bg1"/>
              </a:solidFill>
            </a:endParaRPr>
          </a:p>
          <a:p>
            <a:r>
              <a:rPr lang="en-US" sz="1100" dirty="0" smtClean="0">
                <a:solidFill>
                  <a:schemeClr val="bg1"/>
                </a:solidFill>
              </a:rPr>
              <a:t>Depending on the attention span of the students (usually younger students have shorter attention spans!), you may want to take some of the pairs out of the deck and run a shorter game.</a:t>
            </a:r>
          </a:p>
          <a:p>
            <a:endParaRPr lang="en-US" sz="1100" dirty="0">
              <a:solidFill>
                <a:schemeClr val="bg1"/>
              </a:solidFill>
            </a:endParaRPr>
          </a:p>
          <a:p>
            <a:r>
              <a:rPr lang="en-US" sz="1100" dirty="0" smtClean="0">
                <a:solidFill>
                  <a:schemeClr val="bg1"/>
                </a:solidFill>
              </a:rPr>
              <a:t>If you’re running this at an activity table, you may also want to go through the answers as the student matches them, rather than waiting till they have matched all the cards. This prevents lower level students from being overwhelmed and gives you a better gauge if you’re losing their attention.</a:t>
            </a:r>
            <a:endParaRPr lang="en-US" sz="11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614838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Debrief the matching game</a:t>
            </a:r>
          </a:p>
          <a:p>
            <a:endParaRPr lang="en-US" sz="1200" b="1" dirty="0"/>
          </a:p>
          <a:p>
            <a:r>
              <a:rPr lang="en-US" sz="1200" dirty="0" smtClean="0"/>
              <a:t>There are two versions of the matching game. Be sure you’re looking at the answers or the game you’ve handed out!</a:t>
            </a:r>
            <a:endParaRPr lang="en-US" sz="1200" dirty="0"/>
          </a:p>
        </p:txBody>
      </p:sp>
      <p:sp>
        <p:nvSpPr>
          <p:cNvPr id="10"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19" y="1737617"/>
            <a:ext cx="4846149" cy="5817537"/>
          </a:xfrm>
          <a:prstGeom prst="rect">
            <a:avLst/>
          </a:prstGeom>
        </p:spPr>
      </p:pic>
      <p:sp>
        <p:nvSpPr>
          <p:cNvPr id="13" name="TextBox 12"/>
          <p:cNvSpPr txBox="1"/>
          <p:nvPr/>
        </p:nvSpPr>
        <p:spPr>
          <a:xfrm>
            <a:off x="304800" y="1160023"/>
            <a:ext cx="6148388"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t>Introductory Biomimicry Matching Game</a:t>
            </a:r>
          </a:p>
        </p:txBody>
      </p:sp>
    </p:spTree>
    <p:extLst>
      <p:ext uri="{BB962C8B-B14F-4D97-AF65-F5344CB8AC3E}">
        <p14:creationId xmlns:p14="http://schemas.microsoft.com/office/powerpoint/2010/main" val="160288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614838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Debrief the matching game</a:t>
            </a:r>
          </a:p>
          <a:p>
            <a:endParaRPr lang="en-US" sz="1200" b="1" dirty="0"/>
          </a:p>
          <a:p>
            <a:r>
              <a:rPr lang="en-US" sz="1200" dirty="0" smtClean="0"/>
              <a:t>There are two versions of the matching game. Be sure you’re looking at the answers or the game you’ve handed out!</a:t>
            </a:r>
            <a:endParaRPr lang="en-US" sz="1200" dirty="0"/>
          </a:p>
        </p:txBody>
      </p:sp>
      <p:sp>
        <p:nvSpPr>
          <p:cNvPr id="10"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92962"/>
            <a:ext cx="4846149" cy="6888375"/>
          </a:xfrm>
          <a:prstGeom prst="rect">
            <a:avLst/>
          </a:prstGeom>
        </p:spPr>
      </p:pic>
      <p:sp>
        <p:nvSpPr>
          <p:cNvPr id="13" name="TextBox 12"/>
          <p:cNvSpPr txBox="1"/>
          <p:nvPr/>
        </p:nvSpPr>
        <p:spPr>
          <a:xfrm>
            <a:off x="304800" y="1160023"/>
            <a:ext cx="6148388"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t>Advanced Biomimicry Matching Game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3733800"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Introduce </a:t>
            </a:r>
            <a:r>
              <a:rPr lang="en-US" sz="1200" b="1" dirty="0" err="1" smtClean="0"/>
              <a:t>Sharklet</a:t>
            </a:r>
            <a:r>
              <a:rPr lang="en-US" sz="1200" b="1" dirty="0" smtClean="0"/>
              <a:t> film</a:t>
            </a:r>
            <a:endParaRPr lang="en-US" sz="1200" dirty="0" smtClean="0"/>
          </a:p>
          <a:p>
            <a:endParaRPr lang="en-US" sz="1200" b="1" dirty="0"/>
          </a:p>
          <a:p>
            <a:r>
              <a:rPr lang="en-US" sz="1200" dirty="0" smtClean="0"/>
              <a:t>Ask the students what they know about sharks!</a:t>
            </a:r>
          </a:p>
          <a:p>
            <a:endParaRPr lang="en-US" sz="1200" dirty="0"/>
          </a:p>
          <a:p>
            <a:r>
              <a:rPr lang="en-US" sz="1200" dirty="0" smtClean="0"/>
              <a:t>Ask the students if they ever noticed that nothing sticks to sharks.</a:t>
            </a:r>
          </a:p>
          <a:p>
            <a:endParaRPr lang="en-US" sz="1200" dirty="0"/>
          </a:p>
          <a:p>
            <a:pPr lvl="0"/>
            <a:r>
              <a:rPr lang="en-US" sz="1200" dirty="0"/>
              <a:t>Shark scales (</a:t>
            </a:r>
            <a:r>
              <a:rPr lang="en-US" sz="1200" dirty="0" err="1"/>
              <a:t>denticles</a:t>
            </a:r>
            <a:r>
              <a:rPr lang="en-US" sz="1200" dirty="0"/>
              <a:t>, if you want to be specific) make a really unique diamond pattern on the sharks that prevents things from sticking to the surface of the shark. Barnacles can’t stick, but neither can really small things like bacteria</a:t>
            </a:r>
            <a:r>
              <a:rPr lang="en-US" sz="1200" dirty="0" smtClean="0"/>
              <a:t>.</a:t>
            </a:r>
          </a:p>
          <a:p>
            <a:pPr lvl="0"/>
            <a:endParaRPr lang="en-US" sz="1200" dirty="0"/>
          </a:p>
          <a:p>
            <a:pPr lvl="0"/>
            <a:r>
              <a:rPr lang="en-US" sz="1200" dirty="0"/>
              <a:t>Scientists have developed an antimicrobial film inspired by this pattern on shark skin that prevents bacteria from growing on surfaces. </a:t>
            </a:r>
          </a:p>
          <a:p>
            <a:r>
              <a:rPr lang="en-US" sz="1200" dirty="0"/>
              <a:t> </a:t>
            </a:r>
          </a:p>
          <a:p>
            <a:endParaRPr lang="en-US" sz="1200" dirty="0"/>
          </a:p>
        </p:txBody>
      </p:sp>
      <p:sp>
        <p:nvSpPr>
          <p:cNvPr id="5" name="TextBox 4"/>
          <p:cNvSpPr txBox="1"/>
          <p:nvPr/>
        </p:nvSpPr>
        <p:spPr>
          <a:xfrm>
            <a:off x="381000" y="4936590"/>
            <a:ext cx="3733800" cy="21236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Show students the </a:t>
            </a:r>
            <a:r>
              <a:rPr lang="en-US" sz="1200" b="1" dirty="0" err="1"/>
              <a:t>S</a:t>
            </a:r>
            <a:r>
              <a:rPr lang="en-US" sz="1200" b="1" dirty="0" err="1" smtClean="0"/>
              <a:t>harklet</a:t>
            </a:r>
            <a:r>
              <a:rPr lang="en-US" sz="1200" b="1" dirty="0" smtClean="0"/>
              <a:t> film</a:t>
            </a:r>
            <a:endParaRPr lang="en-US" sz="1200" dirty="0" smtClean="0"/>
          </a:p>
          <a:p>
            <a:endParaRPr lang="en-US" sz="1200" b="1" dirty="0"/>
          </a:p>
          <a:p>
            <a:pPr lvl="0"/>
            <a:r>
              <a:rPr lang="en-US" sz="1200" dirty="0"/>
              <a:t>A</a:t>
            </a:r>
            <a:r>
              <a:rPr lang="en-US" sz="1200" dirty="0" smtClean="0"/>
              <a:t>sk </a:t>
            </a:r>
            <a:r>
              <a:rPr lang="en-US" sz="1200" dirty="0"/>
              <a:t>them if they can see any </a:t>
            </a:r>
            <a:r>
              <a:rPr lang="en-US" sz="1200" dirty="0" smtClean="0"/>
              <a:t>pattern just by looking at the film.</a:t>
            </a:r>
          </a:p>
          <a:p>
            <a:pPr lvl="0"/>
            <a:endParaRPr lang="en-US" sz="1200" dirty="0"/>
          </a:p>
          <a:p>
            <a:pPr lvl="0"/>
            <a:r>
              <a:rPr lang="en-US" sz="1200" dirty="0"/>
              <a:t>U</a:t>
            </a:r>
            <a:r>
              <a:rPr lang="en-US" sz="1200" dirty="0" smtClean="0"/>
              <a:t>se </a:t>
            </a:r>
            <a:r>
              <a:rPr lang="en-US" sz="1200" dirty="0"/>
              <a:t>laser pointer to show diffraction pattern – hold the film planar with the table underneath it and shine the laser directly perpendicular to the surface of the film so that the pattern appears on the table below the surface.</a:t>
            </a:r>
          </a:p>
          <a:p>
            <a:endParaRPr lang="en-US" sz="1200" b="1" dirty="0" smtClean="0"/>
          </a:p>
          <a:p>
            <a:r>
              <a:rPr lang="en-US" sz="1200" dirty="0" smtClean="0"/>
              <a:t> </a:t>
            </a:r>
            <a:endParaRPr lang="en-US" sz="1200" dirty="0"/>
          </a:p>
        </p:txBody>
      </p:sp>
      <p:sp>
        <p:nvSpPr>
          <p:cNvPr id="8" name="Rounded Rectangular Callout 7"/>
          <p:cNvSpPr/>
          <p:nvPr/>
        </p:nvSpPr>
        <p:spPr>
          <a:xfrm>
            <a:off x="4495800" y="363070"/>
            <a:ext cx="1905000" cy="2380129"/>
          </a:xfrm>
          <a:prstGeom prst="wedgeRoundRectCallout">
            <a:avLst>
              <a:gd name="adj1" fmla="val -90468"/>
              <a:gd name="adj2" fmla="val -933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Who can tell me what they know about sharks?</a:t>
            </a:r>
          </a:p>
          <a:p>
            <a:r>
              <a:rPr lang="en-US" sz="1100" i="1" dirty="0" smtClean="0">
                <a:solidFill>
                  <a:schemeClr val="bg1"/>
                </a:solidFill>
              </a:rPr>
              <a:t>Students will probably talk about their teeth, how they can’t stop swimming, etc.</a:t>
            </a:r>
            <a:endParaRPr lang="en-US" sz="1100" dirty="0" smtClean="0">
              <a:solidFill>
                <a:schemeClr val="bg1"/>
              </a:solidFill>
            </a:endParaRPr>
          </a:p>
          <a:p>
            <a:endParaRPr lang="en-US" sz="1100" i="1" dirty="0">
              <a:solidFill>
                <a:schemeClr val="bg1"/>
              </a:solidFill>
            </a:endParaRPr>
          </a:p>
          <a:p>
            <a:r>
              <a:rPr lang="en-US" sz="1100" dirty="0" smtClean="0">
                <a:solidFill>
                  <a:schemeClr val="bg1"/>
                </a:solidFill>
              </a:rPr>
              <a:t>If you picture a whale, you probably picture barnacles and other things sticking to them. Do you picture that when you picture of shark?</a:t>
            </a:r>
          </a:p>
          <a:p>
            <a:pPr algn="ctr"/>
            <a:endParaRPr lang="en-US" sz="1100" dirty="0">
              <a:solidFill>
                <a:schemeClr val="bg1"/>
              </a:solidFill>
            </a:endParaRPr>
          </a:p>
          <a:p>
            <a:pPr algn="ctr"/>
            <a:endParaRPr lang="en-US" sz="1100" dirty="0">
              <a:solidFill>
                <a:schemeClr val="bg1"/>
              </a:solidFill>
            </a:endParaRPr>
          </a:p>
        </p:txBody>
      </p:sp>
      <p:sp>
        <p:nvSpPr>
          <p:cNvPr id="11"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12" name="Rounded Rectangular Callout 11"/>
          <p:cNvSpPr/>
          <p:nvPr/>
        </p:nvSpPr>
        <p:spPr>
          <a:xfrm>
            <a:off x="4574241" y="4538628"/>
            <a:ext cx="1905000" cy="914400"/>
          </a:xfrm>
          <a:prstGeom prst="wedgeRoundRectCallout">
            <a:avLst>
              <a:gd name="adj1" fmla="val -91410"/>
              <a:gd name="adj2" fmla="val 32825"/>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Can you see the any type of pattern when you look at the film? What about when you hold it up to the light?</a:t>
            </a:r>
          </a:p>
          <a:p>
            <a:pPr algn="ctr"/>
            <a:endParaRPr lang="en-US" sz="1100" dirty="0">
              <a:solidFill>
                <a:schemeClr val="bg1"/>
              </a:solidFill>
            </a:endParaRPr>
          </a:p>
          <a:p>
            <a:pPr algn="ctr"/>
            <a:endParaRPr lang="en-US" sz="1100" dirty="0">
              <a:solidFill>
                <a:schemeClr val="bg1"/>
              </a:solidFill>
            </a:endParaRPr>
          </a:p>
        </p:txBody>
      </p:sp>
      <p:sp>
        <p:nvSpPr>
          <p:cNvPr id="13" name="Rounded Rectangular Callout 12"/>
          <p:cNvSpPr/>
          <p:nvPr/>
        </p:nvSpPr>
        <p:spPr>
          <a:xfrm>
            <a:off x="4556312" y="2950208"/>
            <a:ext cx="1905000" cy="1319820"/>
          </a:xfrm>
          <a:prstGeom prst="wedgeRoundRectCallout">
            <a:avLst>
              <a:gd name="adj1" fmla="val -78232"/>
              <a:gd name="adj2" fmla="val -57420"/>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What do you know about bacteria? Some bacteria are good, some are bad! When we use the word “germs”, we’re often talking about bacteria that can make us sick.</a:t>
            </a:r>
          </a:p>
          <a:p>
            <a:endParaRPr lang="en-US" sz="1100" dirty="0">
              <a:solidFill>
                <a:schemeClr val="bg1"/>
              </a:solidFill>
            </a:endParaRPr>
          </a:p>
        </p:txBody>
      </p:sp>
      <p:sp>
        <p:nvSpPr>
          <p:cNvPr id="14" name="Rounded Rectangular Callout 13"/>
          <p:cNvSpPr/>
          <p:nvPr/>
        </p:nvSpPr>
        <p:spPr>
          <a:xfrm>
            <a:off x="4556312" y="6561098"/>
            <a:ext cx="1905000" cy="998300"/>
          </a:xfrm>
          <a:prstGeom prst="wedgeRoundRectCallout">
            <a:avLst>
              <a:gd name="adj1" fmla="val -79644"/>
              <a:gd name="adj2" fmla="val -4704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Why can you only see the pattern when the laser is shined through the surface? Because the pattern is so small!</a:t>
            </a:r>
            <a:endParaRPr lang="en-US" sz="1100" dirty="0">
              <a:solidFill>
                <a:schemeClr val="bg1"/>
              </a:solidFill>
            </a:endParaRPr>
          </a:p>
          <a:p>
            <a:pPr algn="ctr"/>
            <a:endParaRPr lang="en-US" sz="11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37338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How does it work?</a:t>
            </a:r>
          </a:p>
          <a:p>
            <a:endParaRPr lang="en-US" sz="1200" b="1" dirty="0"/>
          </a:p>
          <a:p>
            <a:r>
              <a:rPr lang="en-US" sz="1200" dirty="0" smtClean="0"/>
              <a:t>Show students the model of the </a:t>
            </a:r>
            <a:r>
              <a:rPr lang="en-US" sz="1200" dirty="0" err="1" smtClean="0"/>
              <a:t>Sharklet</a:t>
            </a:r>
            <a:r>
              <a:rPr lang="en-US" sz="1200" dirty="0" smtClean="0"/>
              <a:t> pattern. Encourage them to touch it if they want to. </a:t>
            </a:r>
            <a:endParaRPr lang="en-US" sz="1200" dirty="0"/>
          </a:p>
          <a:p>
            <a:endParaRPr lang="en-US" sz="1200" dirty="0"/>
          </a:p>
        </p:txBody>
      </p:sp>
      <p:sp>
        <p:nvSpPr>
          <p:cNvPr id="5" name="TextBox 4"/>
          <p:cNvSpPr txBox="1"/>
          <p:nvPr/>
        </p:nvSpPr>
        <p:spPr>
          <a:xfrm>
            <a:off x="381000" y="3733800"/>
            <a:ext cx="3733800" cy="41549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sz="1200" dirty="0" smtClean="0"/>
              <a:t>Let’s compare the “</a:t>
            </a:r>
            <a:r>
              <a:rPr lang="en-US" sz="1200" dirty="0" err="1" smtClean="0"/>
              <a:t>stickability</a:t>
            </a:r>
            <a:r>
              <a:rPr lang="en-US" sz="1200" dirty="0" smtClean="0"/>
              <a:t>” of the </a:t>
            </a:r>
            <a:r>
              <a:rPr lang="en-US" sz="1200" dirty="0" err="1" smtClean="0"/>
              <a:t>Sharklet</a:t>
            </a:r>
            <a:r>
              <a:rPr lang="en-US" sz="1200" dirty="0" smtClean="0"/>
              <a:t> pattern surface to a flat surface with a simulation.</a:t>
            </a:r>
          </a:p>
          <a:p>
            <a:pPr lvl="0"/>
            <a:endParaRPr lang="en-US" sz="1200" dirty="0" smtClean="0"/>
          </a:p>
          <a:p>
            <a:pPr marL="628650" lvl="1" indent="-171450">
              <a:buFont typeface="Arial" charset="0"/>
              <a:buChar char="•"/>
            </a:pPr>
            <a:r>
              <a:rPr lang="en-US" sz="1200" dirty="0" smtClean="0"/>
              <a:t>Place the sticky part of a post-it directly over the </a:t>
            </a:r>
            <a:r>
              <a:rPr lang="en-US" sz="1200" dirty="0" err="1"/>
              <a:t>S</a:t>
            </a:r>
            <a:r>
              <a:rPr lang="en-US" sz="1200" dirty="0" err="1" smtClean="0"/>
              <a:t>harklet</a:t>
            </a:r>
            <a:r>
              <a:rPr lang="en-US" sz="1200" dirty="0" smtClean="0"/>
              <a:t> pattern</a:t>
            </a:r>
          </a:p>
          <a:p>
            <a:pPr marL="628650" lvl="1" indent="-171450">
              <a:buFont typeface="Arial" charset="0"/>
              <a:buChar char="•"/>
            </a:pPr>
            <a:r>
              <a:rPr lang="en-US" sz="1200" dirty="0" smtClean="0"/>
              <a:t>Place </a:t>
            </a:r>
            <a:r>
              <a:rPr lang="en-US" sz="1200" dirty="0"/>
              <a:t>another post-it directly on the plastic sheet right next to the </a:t>
            </a:r>
            <a:r>
              <a:rPr lang="en-US" sz="1200" dirty="0" err="1"/>
              <a:t>S</a:t>
            </a:r>
            <a:r>
              <a:rPr lang="en-US" sz="1200" dirty="0" err="1" smtClean="0"/>
              <a:t>harklet</a:t>
            </a:r>
            <a:r>
              <a:rPr lang="en-US" sz="1200" dirty="0" smtClean="0"/>
              <a:t> pattern as seen in image 2.</a:t>
            </a:r>
            <a:endParaRPr lang="en-US" sz="1200" dirty="0"/>
          </a:p>
          <a:p>
            <a:pPr marL="628650" lvl="1" indent="-171450">
              <a:buFont typeface="Arial" charset="0"/>
              <a:buChar char="•"/>
            </a:pPr>
            <a:r>
              <a:rPr lang="en-US" sz="1200" dirty="0"/>
              <a:t>Have the </a:t>
            </a:r>
            <a:r>
              <a:rPr lang="en-US" sz="1200" dirty="0" smtClean="0"/>
              <a:t>participant(s) predict </a:t>
            </a:r>
            <a:r>
              <a:rPr lang="en-US" sz="1200" dirty="0"/>
              <a:t>how many binder clips they’ll be able to hang on the post-its before they fall off</a:t>
            </a:r>
          </a:p>
          <a:p>
            <a:pPr marL="628650" lvl="1" indent="-171450">
              <a:buFont typeface="Arial" charset="0"/>
              <a:buChar char="•"/>
            </a:pPr>
            <a:r>
              <a:rPr lang="en-US" sz="1200" dirty="0"/>
              <a:t>Have the participant (or you, if they’re little or hands-off) add binder clips, one at a time, to the post-it on the </a:t>
            </a:r>
            <a:r>
              <a:rPr lang="en-US" sz="1200" dirty="0" err="1"/>
              <a:t>S</a:t>
            </a:r>
            <a:r>
              <a:rPr lang="en-US" sz="1200" dirty="0" err="1" smtClean="0"/>
              <a:t>harklet</a:t>
            </a:r>
            <a:r>
              <a:rPr lang="en-US" sz="1200" dirty="0" smtClean="0"/>
              <a:t> pattern until </a:t>
            </a:r>
            <a:r>
              <a:rPr lang="en-US" sz="1200" dirty="0"/>
              <a:t>it falls. Count, then repeat on the </a:t>
            </a:r>
            <a:r>
              <a:rPr lang="en-US" sz="1200" dirty="0" smtClean="0"/>
              <a:t>non-</a:t>
            </a:r>
            <a:r>
              <a:rPr lang="en-US" sz="1200" dirty="0" err="1"/>
              <a:t>S</a:t>
            </a:r>
            <a:r>
              <a:rPr lang="en-US" sz="1200" dirty="0" err="1" smtClean="0"/>
              <a:t>harklet</a:t>
            </a:r>
            <a:r>
              <a:rPr lang="en-US" sz="1200" dirty="0" smtClean="0"/>
              <a:t> </a:t>
            </a:r>
            <a:r>
              <a:rPr lang="en-US" sz="1200" dirty="0"/>
              <a:t>post-it</a:t>
            </a:r>
          </a:p>
          <a:p>
            <a:pPr marL="1085850" lvl="2" indent="-171450">
              <a:buFont typeface="Arial" charset="0"/>
              <a:buChar char="•"/>
            </a:pPr>
            <a:r>
              <a:rPr lang="en-US" sz="1200" i="1" dirty="0"/>
              <a:t>Hint: </a:t>
            </a:r>
            <a:r>
              <a:rPr lang="en-US" sz="1200" dirty="0"/>
              <a:t>H</a:t>
            </a:r>
            <a:r>
              <a:rPr lang="en-US" sz="1200" dirty="0" smtClean="0"/>
              <a:t>ave </a:t>
            </a:r>
            <a:r>
              <a:rPr lang="en-US" sz="1200" dirty="0"/>
              <a:t>them make guesses and add </a:t>
            </a:r>
            <a:r>
              <a:rPr lang="en-US" sz="1200" dirty="0" smtClean="0"/>
              <a:t>binder clips until </a:t>
            </a:r>
            <a:r>
              <a:rPr lang="en-US" sz="1200" dirty="0"/>
              <a:t>their guess is </a:t>
            </a:r>
            <a:r>
              <a:rPr lang="en-US" sz="1200" dirty="0" smtClean="0"/>
              <a:t>met. Pause and </a:t>
            </a:r>
            <a:r>
              <a:rPr lang="en-US" sz="1200" dirty="0"/>
              <a:t>give them the chance to guess again </a:t>
            </a:r>
            <a:r>
              <a:rPr lang="en-US" sz="1200"/>
              <a:t>or </a:t>
            </a:r>
            <a:r>
              <a:rPr lang="en-US" sz="1200" smtClean="0"/>
              <a:t>(if </a:t>
            </a:r>
            <a:r>
              <a:rPr lang="en-US" sz="1200" dirty="0" smtClean="0"/>
              <a:t>time is </a:t>
            </a:r>
            <a:r>
              <a:rPr lang="en-US" sz="1200" smtClean="0"/>
              <a:t>running short) tell </a:t>
            </a:r>
            <a:r>
              <a:rPr lang="en-US" sz="1200" dirty="0"/>
              <a:t>them the “answer”, which is anywhere from 30-60 binder clips</a:t>
            </a:r>
          </a:p>
          <a:p>
            <a:pPr lvl="0"/>
            <a:endParaRPr lang="en-US" sz="1200" b="1" dirty="0"/>
          </a:p>
        </p:txBody>
      </p:sp>
      <p:sp>
        <p:nvSpPr>
          <p:cNvPr id="11"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12" name="Rounded Rectangular Callout 11"/>
          <p:cNvSpPr/>
          <p:nvPr/>
        </p:nvSpPr>
        <p:spPr>
          <a:xfrm>
            <a:off x="4724400" y="2472242"/>
            <a:ext cx="1905000" cy="2175958"/>
          </a:xfrm>
          <a:prstGeom prst="wedgeRoundRectCallout">
            <a:avLst>
              <a:gd name="adj1" fmla="val -91410"/>
              <a:gd name="adj2" fmla="val 32825"/>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bg1"/>
                </a:solidFill>
              </a:rPr>
              <a:t>HELPFUL HINTS</a:t>
            </a:r>
            <a:endParaRPr lang="en-US" sz="1100" dirty="0" smtClean="0">
              <a:solidFill>
                <a:schemeClr val="bg1"/>
              </a:solidFill>
            </a:endParaRPr>
          </a:p>
          <a:p>
            <a:pPr algn="ctr"/>
            <a:endParaRPr lang="en-US" sz="1100" b="1" dirty="0">
              <a:solidFill>
                <a:schemeClr val="bg1"/>
              </a:solidFill>
            </a:endParaRPr>
          </a:p>
          <a:p>
            <a:r>
              <a:rPr lang="en-US" sz="1100" dirty="0" smtClean="0">
                <a:solidFill>
                  <a:schemeClr val="bg1"/>
                </a:solidFill>
              </a:rPr>
              <a:t>Break the class up into small groups if you have multiple </a:t>
            </a:r>
            <a:r>
              <a:rPr lang="en-US" sz="1100" dirty="0" err="1" smtClean="0">
                <a:solidFill>
                  <a:schemeClr val="bg1"/>
                </a:solidFill>
              </a:rPr>
              <a:t>Sharklet</a:t>
            </a:r>
            <a:r>
              <a:rPr lang="en-US" sz="1100" dirty="0" smtClean="0">
                <a:solidFill>
                  <a:schemeClr val="bg1"/>
                </a:solidFill>
              </a:rPr>
              <a:t> models.</a:t>
            </a:r>
          </a:p>
          <a:p>
            <a:endParaRPr lang="en-US" sz="1100" dirty="0">
              <a:solidFill>
                <a:schemeClr val="bg1"/>
              </a:solidFill>
            </a:endParaRPr>
          </a:p>
          <a:p>
            <a:r>
              <a:rPr lang="en-US" sz="1100" dirty="0" smtClean="0">
                <a:solidFill>
                  <a:schemeClr val="bg1"/>
                </a:solidFill>
              </a:rPr>
              <a:t>If you only have one model, do this activity with a  few volunteers at the front of your classroom/activity space.</a:t>
            </a:r>
          </a:p>
          <a:p>
            <a:pPr algn="ctr"/>
            <a:endParaRPr lang="en-US" sz="1100" dirty="0">
              <a:solidFill>
                <a:schemeClr val="bg1"/>
              </a:solidFill>
            </a:endParaRPr>
          </a:p>
          <a:p>
            <a:pPr algn="ctr"/>
            <a:endParaRPr lang="en-US" sz="1100" dirty="0">
              <a:solidFill>
                <a:schemeClr val="bg1"/>
              </a:solidFill>
            </a:endParaRPr>
          </a:p>
        </p:txBody>
      </p:sp>
      <p:sp>
        <p:nvSpPr>
          <p:cNvPr id="13" name="Rounded Rectangular Callout 12"/>
          <p:cNvSpPr/>
          <p:nvPr/>
        </p:nvSpPr>
        <p:spPr>
          <a:xfrm>
            <a:off x="4329193" y="1295400"/>
            <a:ext cx="1905000" cy="455026"/>
          </a:xfrm>
          <a:prstGeom prst="wedgeRoundRectCallout">
            <a:avLst>
              <a:gd name="adj1" fmla="val -78232"/>
              <a:gd name="adj2" fmla="val -57420"/>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How does the pattern feel when you </a:t>
            </a:r>
            <a:r>
              <a:rPr lang="en-US" sz="1100" smtClean="0">
                <a:solidFill>
                  <a:schemeClr val="bg1"/>
                </a:solidFill>
              </a:rPr>
              <a:t>touch it?</a:t>
            </a:r>
            <a:endParaRPr lang="en-US" sz="1100" dirty="0" smtClean="0">
              <a:solidFill>
                <a:schemeClr val="bg1"/>
              </a:solidFill>
            </a:endParaRPr>
          </a:p>
          <a:p>
            <a:endParaRPr lang="en-US" sz="1100" dirty="0">
              <a:solidFill>
                <a:schemeClr val="bg1"/>
              </a:solidFill>
            </a:endParaRPr>
          </a:p>
        </p:txBody>
      </p:sp>
      <p:sp>
        <p:nvSpPr>
          <p:cNvPr id="2"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descr="Macintosh HD:Users:amycannonwarner:ShareFile:Shared Folders:K-12 Curriculum &amp; Training:SUNY New Paltz TTT 2015:labs for USB only:Steelcase Lessons:Pictures:IMG_9222.jpg"/>
          <p:cNvPicPr>
            <a:picLocks noChangeAspect="1" noChangeArrowheads="1"/>
          </p:cNvPicPr>
          <p:nvPr/>
        </p:nvPicPr>
        <p:blipFill>
          <a:blip r:embed="rId3">
            <a:extLst>
              <a:ext uri="{28A0092B-C50C-407E-A947-70E740481C1C}">
                <a14:useLocalDpi xmlns:a14="http://schemas.microsoft.com/office/drawing/2010/main" val="0"/>
              </a:ext>
            </a:extLst>
          </a:blip>
          <a:srcRect l="40038" t="51695" r="30098" b="33829"/>
          <a:stretch>
            <a:fillRect/>
          </a:stretch>
        </p:blipFill>
        <p:spPr bwMode="auto">
          <a:xfrm>
            <a:off x="1352550" y="2133600"/>
            <a:ext cx="17907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181600"/>
            <a:ext cx="1741407" cy="3056347"/>
          </a:xfrm>
          <a:prstGeom prst="rect">
            <a:avLst/>
          </a:prstGeom>
        </p:spPr>
      </p:pic>
      <p:sp>
        <p:nvSpPr>
          <p:cNvPr id="6" name="TextBox 5"/>
          <p:cNvSpPr txBox="1"/>
          <p:nvPr/>
        </p:nvSpPr>
        <p:spPr>
          <a:xfrm>
            <a:off x="4598894" y="4827320"/>
            <a:ext cx="1219200" cy="307777"/>
          </a:xfrm>
          <a:prstGeom prst="rect">
            <a:avLst/>
          </a:prstGeom>
          <a:noFill/>
        </p:spPr>
        <p:txBody>
          <a:bodyPr wrap="square" rtlCol="0">
            <a:spAutoFit/>
          </a:bodyPr>
          <a:lstStyle/>
          <a:p>
            <a:r>
              <a:rPr lang="en-US" sz="1400" dirty="0" smtClean="0">
                <a:solidFill>
                  <a:schemeClr val="bg1"/>
                </a:solidFill>
              </a:rPr>
              <a:t>Image 2:</a:t>
            </a:r>
            <a:endParaRPr lang="en-US" sz="1400" dirty="0">
              <a:solidFill>
                <a:schemeClr val="bg1"/>
              </a:solidFill>
            </a:endParaRPr>
          </a:p>
        </p:txBody>
      </p:sp>
      <p:sp>
        <p:nvSpPr>
          <p:cNvPr id="14" name="TextBox 13"/>
          <p:cNvSpPr txBox="1"/>
          <p:nvPr/>
        </p:nvSpPr>
        <p:spPr>
          <a:xfrm>
            <a:off x="1295400" y="1858582"/>
            <a:ext cx="1219200" cy="307777"/>
          </a:xfrm>
          <a:prstGeom prst="rect">
            <a:avLst/>
          </a:prstGeom>
          <a:noFill/>
        </p:spPr>
        <p:txBody>
          <a:bodyPr wrap="square" rtlCol="0">
            <a:spAutoFit/>
          </a:bodyPr>
          <a:lstStyle/>
          <a:p>
            <a:r>
              <a:rPr lang="en-US" sz="1400" dirty="0" smtClean="0">
                <a:solidFill>
                  <a:schemeClr val="bg1"/>
                </a:solidFill>
              </a:rPr>
              <a:t>Image 1:</a:t>
            </a:r>
            <a:endParaRPr lang="en-US" sz="1400" dirty="0">
              <a:solidFill>
                <a:schemeClr val="bg1"/>
              </a:solidFill>
            </a:endParaRPr>
          </a:p>
        </p:txBody>
      </p:sp>
    </p:spTree>
    <p:extLst>
      <p:ext uri="{BB962C8B-B14F-4D97-AF65-F5344CB8AC3E}">
        <p14:creationId xmlns:p14="http://schemas.microsoft.com/office/powerpoint/2010/main" val="58721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539478"/>
            <a:ext cx="3733800" cy="21544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t>In closing:</a:t>
            </a:r>
          </a:p>
          <a:p>
            <a:endParaRPr lang="en-US" sz="1200" b="1" dirty="0" smtClean="0"/>
          </a:p>
          <a:p>
            <a:r>
              <a:rPr lang="en-US" sz="1200" dirty="0" smtClean="0"/>
              <a:t>Green chemistry provides the tools needed for creating solutions to environmental challenges.</a:t>
            </a:r>
          </a:p>
          <a:p>
            <a:endParaRPr lang="en-US" sz="1200" dirty="0" smtClean="0"/>
          </a:p>
          <a:p>
            <a:r>
              <a:rPr lang="en-US" sz="1200" dirty="0" smtClean="0"/>
              <a:t>As a green chemist you can be a part of the solution by inventing better technologies for the future. Also remember that you do not need to be a scientist to make a difference in this world. As an informed citizen you have the power to influence change with your decision making, voting power and purchasing choices.</a:t>
            </a:r>
          </a:p>
        </p:txBody>
      </p:sp>
      <p:sp>
        <p:nvSpPr>
          <p:cNvPr id="7" name="Rounded Rectangular Callout 6"/>
          <p:cNvSpPr/>
          <p:nvPr/>
        </p:nvSpPr>
        <p:spPr>
          <a:xfrm>
            <a:off x="4630271" y="5673950"/>
            <a:ext cx="1905000" cy="1676400"/>
          </a:xfrm>
          <a:prstGeom prst="wedgeRoundRectCallout">
            <a:avLst>
              <a:gd name="adj1" fmla="val -87500"/>
              <a:gd name="adj2" fmla="val 67550"/>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Any questions?</a:t>
            </a:r>
          </a:p>
          <a:p>
            <a:r>
              <a:rPr lang="en-US" sz="1100" dirty="0" smtClean="0">
                <a:solidFill>
                  <a:schemeClr val="bg1"/>
                </a:solidFill>
              </a:rPr>
              <a:t>Wrapping up is always a good time to talk a little more about why you are in the classroom, what you are studying, researching or pursuing as a career.</a:t>
            </a:r>
            <a:endParaRPr lang="en-US" sz="1100" dirty="0">
              <a:solidFill>
                <a:schemeClr val="bg1"/>
              </a:solidFill>
            </a:endParaRPr>
          </a:p>
        </p:txBody>
      </p:sp>
      <p:sp>
        <p:nvSpPr>
          <p:cNvPr id="11" name="TextBox 10"/>
          <p:cNvSpPr txBox="1"/>
          <p:nvPr/>
        </p:nvSpPr>
        <p:spPr>
          <a:xfrm>
            <a:off x="381000" y="477560"/>
            <a:ext cx="373380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sz="1200" b="1" dirty="0" smtClean="0"/>
              <a:t>Why is it hard for the binder clips to stick to the </a:t>
            </a:r>
            <a:r>
              <a:rPr lang="en-US" sz="1200" b="1" dirty="0" err="1" smtClean="0"/>
              <a:t>Sharklet</a:t>
            </a:r>
            <a:r>
              <a:rPr lang="en-US" sz="1200" b="1" dirty="0" smtClean="0"/>
              <a:t> pattern?</a:t>
            </a:r>
          </a:p>
          <a:p>
            <a:pPr lvl="0"/>
            <a:endParaRPr lang="en-US" sz="1200" b="1" dirty="0" smtClean="0"/>
          </a:p>
          <a:p>
            <a:pPr lvl="0"/>
            <a:r>
              <a:rPr lang="en-US" sz="1200" dirty="0" smtClean="0"/>
              <a:t>Ask </a:t>
            </a:r>
            <a:r>
              <a:rPr lang="en-US" sz="1200" dirty="0"/>
              <a:t>them to recall how the pattern felt when they touched it – it’s bumpy. </a:t>
            </a:r>
          </a:p>
          <a:p>
            <a:pPr lvl="0"/>
            <a:endParaRPr lang="en-US" sz="1200" dirty="0"/>
          </a:p>
          <a:p>
            <a:pPr lvl="0"/>
            <a:r>
              <a:rPr lang="en-US" sz="1200" dirty="0"/>
              <a:t>There is not enough surface area for the sticky note to adhere to. On shark </a:t>
            </a:r>
            <a:r>
              <a:rPr lang="en-US" sz="1200" dirty="0" err="1"/>
              <a:t>denticles</a:t>
            </a:r>
            <a:r>
              <a:rPr lang="en-US" sz="1200" dirty="0"/>
              <a:t> and on the </a:t>
            </a:r>
            <a:r>
              <a:rPr lang="en-US" sz="1200" dirty="0" err="1"/>
              <a:t>Sharklet</a:t>
            </a:r>
            <a:r>
              <a:rPr lang="en-US" sz="1200" dirty="0"/>
              <a:t> film, there is not enough surface area for the </a:t>
            </a:r>
            <a:r>
              <a:rPr lang="en-US" sz="1200" dirty="0" smtClean="0"/>
              <a:t>bacteria to grab hold of and grow on.</a:t>
            </a:r>
            <a:endParaRPr lang="en-US" sz="1200" dirty="0"/>
          </a:p>
        </p:txBody>
      </p:sp>
      <p:sp>
        <p:nvSpPr>
          <p:cNvPr id="6"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9" name="TextBox 8"/>
          <p:cNvSpPr txBox="1"/>
          <p:nvPr/>
        </p:nvSpPr>
        <p:spPr>
          <a:xfrm>
            <a:off x="381000" y="2626962"/>
            <a:ext cx="3733800" cy="304698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sz="1200" b="1" dirty="0" smtClean="0"/>
              <a:t>Why is </a:t>
            </a:r>
            <a:r>
              <a:rPr lang="en-US" sz="1200" b="1" dirty="0" err="1" smtClean="0"/>
              <a:t>Sharklet</a:t>
            </a:r>
            <a:r>
              <a:rPr lang="en-US" sz="1200" b="1" dirty="0" smtClean="0"/>
              <a:t> important?</a:t>
            </a:r>
          </a:p>
          <a:p>
            <a:pPr lvl="0"/>
            <a:endParaRPr lang="en-US" sz="1200" b="1" dirty="0" smtClean="0"/>
          </a:p>
          <a:p>
            <a:pPr lvl="0"/>
            <a:r>
              <a:rPr lang="en-US" sz="1200" dirty="0" smtClean="0"/>
              <a:t>Ask students why they think </a:t>
            </a:r>
            <a:r>
              <a:rPr lang="en-US" sz="1200" dirty="0" err="1" smtClean="0"/>
              <a:t>Sharklet</a:t>
            </a:r>
            <a:r>
              <a:rPr lang="en-US" sz="1200" dirty="0" smtClean="0"/>
              <a:t> film might be important. If the students are high level enough, you can talk about bacterial resistance and how antibiotics and chemical cleaners can encourage bacterial resistance. Most students will have heard that “Lysol kills 99.9% of bacteria.” But what happens to the other 0.1% of bacteria? </a:t>
            </a:r>
          </a:p>
          <a:p>
            <a:pPr lvl="0"/>
            <a:endParaRPr lang="en-US" sz="1200" dirty="0"/>
          </a:p>
          <a:p>
            <a:pPr lvl="0"/>
            <a:r>
              <a:rPr lang="en-US" sz="1200" dirty="0" smtClean="0"/>
              <a:t>By using </a:t>
            </a:r>
            <a:r>
              <a:rPr lang="en-US" sz="1200" dirty="0" err="1" smtClean="0"/>
              <a:t>Sharklet</a:t>
            </a:r>
            <a:r>
              <a:rPr lang="en-US" sz="1200" dirty="0" smtClean="0"/>
              <a:t> film, we’re not encouraging bacterial resistance. We’re not trying to kill the bacteria, so we’re not encouraging only the strongest to survive. Instead, we’re just telling the bacteria that they can’t grow here! That keeps us from getting sick and keeps the bacteria from getting stronger.</a:t>
            </a:r>
            <a:endParaRPr lang="en-US" sz="1200" dirty="0"/>
          </a:p>
        </p:txBody>
      </p:sp>
      <p:sp>
        <p:nvSpPr>
          <p:cNvPr id="10" name="Rounded Rectangular Callout 9"/>
          <p:cNvSpPr/>
          <p:nvPr/>
        </p:nvSpPr>
        <p:spPr>
          <a:xfrm>
            <a:off x="4648200" y="2133600"/>
            <a:ext cx="1905000" cy="1143000"/>
          </a:xfrm>
          <a:prstGeom prst="wedgeRoundRectCallout">
            <a:avLst>
              <a:gd name="adj1" fmla="val -87500"/>
              <a:gd name="adj2" fmla="val 67550"/>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Why is </a:t>
            </a:r>
            <a:r>
              <a:rPr lang="en-US" sz="1100" dirty="0" err="1" smtClean="0">
                <a:solidFill>
                  <a:schemeClr val="bg1"/>
                </a:solidFill>
              </a:rPr>
              <a:t>Sharklet</a:t>
            </a:r>
            <a:r>
              <a:rPr lang="en-US" sz="1100" dirty="0" smtClean="0">
                <a:solidFill>
                  <a:schemeClr val="bg1"/>
                </a:solidFill>
              </a:rPr>
              <a:t> film important? Where might we want to use it? Think hospitals, cell phones, school desks, etc.</a:t>
            </a:r>
            <a:endParaRPr lang="en-US" sz="1100" dirty="0">
              <a:solidFill>
                <a:schemeClr val="bg1"/>
              </a:solidFill>
            </a:endParaRPr>
          </a:p>
        </p:txBody>
      </p:sp>
      <p:sp>
        <p:nvSpPr>
          <p:cNvPr id="12" name="Rounded Rectangular Callout 11"/>
          <p:cNvSpPr/>
          <p:nvPr/>
        </p:nvSpPr>
        <p:spPr>
          <a:xfrm>
            <a:off x="4630271" y="689235"/>
            <a:ext cx="1905000" cy="757821"/>
          </a:xfrm>
          <a:prstGeom prst="wedgeRoundRectCallout">
            <a:avLst>
              <a:gd name="adj1" fmla="val -89853"/>
              <a:gd name="adj2" fmla="val 6036"/>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smtClean="0">
                <a:solidFill>
                  <a:schemeClr val="bg1"/>
                </a:solidFill>
              </a:rPr>
              <a:t>Why do you think it’s hard for the sticky note to stick to the </a:t>
            </a:r>
            <a:r>
              <a:rPr lang="en-US" sz="1100" dirty="0" err="1" smtClean="0">
                <a:solidFill>
                  <a:schemeClr val="bg1"/>
                </a:solidFill>
              </a:rPr>
              <a:t>Sharklet</a:t>
            </a:r>
            <a:r>
              <a:rPr lang="en-US" sz="1100" dirty="0" smtClean="0">
                <a:solidFill>
                  <a:schemeClr val="bg1"/>
                </a:solidFill>
              </a:rPr>
              <a:t> pattern?</a:t>
            </a:r>
            <a:endParaRPr lang="en-US" sz="11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1825</Words>
  <Application>Microsoft Macintosh PowerPoint</Application>
  <PresentationFormat>On-screen Show (4:3)</PresentationFormat>
  <Paragraphs>153</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Arial</vt:lpstr>
      <vt:lpstr>Office Theme</vt:lpstr>
      <vt:lpstr>Sharklet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JEP4</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 Pyers IV</dc:creator>
  <cp:lastModifiedBy>Kate Anderson</cp:lastModifiedBy>
  <cp:revision>83</cp:revision>
  <dcterms:created xsi:type="dcterms:W3CDTF">2010-06-04T19:14:46Z</dcterms:created>
  <dcterms:modified xsi:type="dcterms:W3CDTF">2017-10-10T18:31:44Z</dcterms:modified>
</cp:coreProperties>
</file>